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67" r:id="rId4"/>
    <p:sldId id="271" r:id="rId5"/>
    <p:sldId id="259" r:id="rId6"/>
    <p:sldId id="274" r:id="rId7"/>
    <p:sldId id="260" r:id="rId8"/>
    <p:sldId id="268" r:id="rId9"/>
    <p:sldId id="273" r:id="rId10"/>
    <p:sldId id="269" r:id="rId11"/>
    <p:sldId id="270" r:id="rId12"/>
    <p:sldId id="262" r:id="rId13"/>
    <p:sldId id="263" r:id="rId14"/>
    <p:sldId id="26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60" y="50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095F3-BEB3-452C-BD38-ECC1FC7A778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9A5560-8E6A-443E-82D2-1ED4411D7A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667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A5560-8E6A-443E-82D2-1ED4411D7A3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2917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9A5560-8E6A-443E-82D2-1ED4411D7A3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915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591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412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038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3710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8684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1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7641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384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80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7009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22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39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387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314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282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9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542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7E54D10-2571-4073-9274-CFE6895E2190}" type="datetimeFigureOut">
              <a:rPr lang="en-GB" smtClean="0"/>
              <a:t>25/11/2022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FD866-B0DF-44AB-95B8-449A8F83FF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6450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2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hyperlink" Target="https://www.editage.com/insights/how-to-choose-the-research-methodology-best-suited-for-your-study" TargetMode="Externa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hyperlink" Target="https://elearningindustry.com/10-online-research-tools-every-online-learner-know" TargetMode="Externa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hyperlink" Target="https://www.project-sherpa.eu/ethics-by-design" TargetMode="Externa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MSP.2012.52" TargetMode="External"/><Relationship Id="rId13" Type="http://schemas.openxmlformats.org/officeDocument/2006/relationships/hyperlink" Target="https://www.youtube.com/watch?v=t8EfQZdlf0Y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bleacherreport.com/articles/1492546-lionel-messi-and-hgh-the-truth-about-the-best-footballer-in-the-world" TargetMode="External"/><Relationship Id="rId12" Type="http://schemas.openxmlformats.org/officeDocument/2006/relationships/hyperlink" Target="https://www.pgatour.com/daily-wrapup/2019/07/07/matthew-wolff-wins-3m-open-in-third-professional-start.html" TargetMode="External"/><Relationship Id="rId2" Type="http://schemas.openxmlformats.org/officeDocument/2006/relationships/audio" Target="../media/media15.m4a"/><Relationship Id="rId16" Type="http://schemas.openxmlformats.org/officeDocument/2006/relationships/image" Target="../media/image6.png"/><Relationship Id="rId1" Type="http://schemas.microsoft.com/office/2007/relationships/media" Target="../media/media15.m4a"/><Relationship Id="rId6" Type="http://schemas.openxmlformats.org/officeDocument/2006/relationships/hyperlink" Target="https://doi.org/10.1007/s10618-017-0530-1" TargetMode="External"/><Relationship Id="rId11" Type="http://schemas.openxmlformats.org/officeDocument/2006/relationships/hyperlink" Target="https://doi.org/10.1016/j.eswa.2015.09.007" TargetMode="External"/><Relationship Id="rId5" Type="http://schemas.openxmlformats.org/officeDocument/2006/relationships/hyperlink" Target="http://www.athletics-training.com/articles/talent-identification.html" TargetMode="External"/><Relationship Id="rId15" Type="http://schemas.openxmlformats.org/officeDocument/2006/relationships/hyperlink" Target="https://doi-org.uniessexlib.idm.oclc.org/10.1080/14615517.2013.850307" TargetMode="External"/><Relationship Id="rId10" Type="http://schemas.openxmlformats.org/officeDocument/2006/relationships/hyperlink" Target="https://doi.org/10.1007/BF00877518" TargetMode="External"/><Relationship Id="rId4" Type="http://schemas.openxmlformats.org/officeDocument/2006/relationships/hyperlink" Target="https://www.researchgate.net/publication/8102048_Unnatural_selection_Talent_identification_and_development_in_sport" TargetMode="External"/><Relationship Id="rId9" Type="http://schemas.openxmlformats.org/officeDocument/2006/relationships/hyperlink" Target="https://doi.org/10.1007/s41870-022-00984-z" TargetMode="External"/><Relationship Id="rId14" Type="http://schemas.openxmlformats.org/officeDocument/2006/relationships/hyperlink" Target="https://www.ukri.org/councils/esrc/guidance-for-applicants/research-ethics-guidance/research-with-children-and-young-peopl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hyperlink" Target="https://activeforlife.com/talent-development-vs-identification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6.png"/><Relationship Id="rId2" Type="http://schemas.microsoft.com/office/2007/relationships/media" Target="../media/media3.m4a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victoris.be/talent-identification-in-sports" TargetMode="Externa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hyperlink" Target="https://www.getset.co.uk/resources/spirit-sport/sos-determination" TargetMode="External"/><Relationship Id="rId2" Type="http://schemas.microsoft.com/office/2007/relationships/media" Target="../media/media4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hyperlink" Target="https://www.dailysabah.com/sports/football/lionel-messi-overtakes-puskas-after-netting-5-for-argentina" TargetMode="Externa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hyperlink" Target="https://www.golfdigest.com/story/matthew-wolff-mayakoba-leads-setup-swing" TargetMode="Externa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hyperlink" Target="https://www.cdotrends.com/story/15386/cloud-next-data-analytics-frontier" TargetMode="Externa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hyperlink" Target="https://pro-academic-writers.com/blog/how-to-develop-research-questions" TargetMode="Externa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1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878509"/>
            <a:ext cx="8825658" cy="3329581"/>
          </a:xfrm>
        </p:spPr>
        <p:txBody>
          <a:bodyPr/>
          <a:lstStyle/>
          <a:p>
            <a:r>
              <a:rPr lang="en-GB" b="1" dirty="0"/>
              <a:t/>
            </a:r>
            <a:br>
              <a:rPr lang="en-GB" b="1" dirty="0"/>
            </a:br>
            <a:r>
              <a:rPr lang="en-GB" b="1" dirty="0"/>
              <a:t> </a:t>
            </a:r>
            <a:br>
              <a:rPr lang="en-GB" b="1" dirty="0"/>
            </a:br>
            <a:r>
              <a:rPr lang="en-GB" sz="2400" dirty="0"/>
              <a:t>Richard Meadows</a:t>
            </a:r>
            <a:br>
              <a:rPr lang="en-GB" sz="2400" dirty="0"/>
            </a:br>
            <a:r>
              <a:rPr lang="en-GB" sz="2400" dirty="0"/>
              <a:t>12688825</a:t>
            </a:r>
            <a:br>
              <a:rPr lang="en-GB" sz="2400" dirty="0"/>
            </a:br>
            <a:r>
              <a:rPr lang="en-GB" sz="2400" dirty="0"/>
              <a:t> </a:t>
            </a:r>
            <a:br>
              <a:rPr lang="en-GB" sz="2400" dirty="0"/>
            </a:br>
            <a:r>
              <a:rPr lang="en-GB" sz="2400" dirty="0"/>
              <a:t>Research Proposal</a:t>
            </a:r>
            <a:br>
              <a:rPr lang="en-GB" sz="2400" dirty="0"/>
            </a:br>
            <a:r>
              <a:rPr lang="en-GB" sz="2400" dirty="0"/>
              <a:t>Research Methods and Professional Practice</a:t>
            </a:r>
            <a:br>
              <a:rPr lang="en-GB" sz="2400" dirty="0"/>
            </a:br>
            <a:r>
              <a:rPr lang="en-GB" sz="2400" dirty="0"/>
              <a:t>MSc Cyber Security</a:t>
            </a:r>
            <a:br>
              <a:rPr lang="en-GB" sz="2400" dirty="0"/>
            </a:br>
            <a:r>
              <a:rPr lang="en-GB" sz="2400" dirty="0"/>
              <a:t>University of Essex (Online)</a:t>
            </a:r>
            <a:br>
              <a:rPr lang="en-GB" sz="2400" dirty="0"/>
            </a:br>
            <a:r>
              <a:rPr lang="en-GB" sz="2400" dirty="0"/>
              <a:t>November </a:t>
            </a:r>
            <a:r>
              <a:rPr lang="en-GB" sz="2400" dirty="0" smtClean="0"/>
              <a:t>2022</a:t>
            </a:r>
            <a:br>
              <a:rPr lang="en-GB" sz="2400" dirty="0" smtClean="0"/>
            </a:br>
            <a:r>
              <a:rPr lang="en-GB" sz="2400" dirty="0"/>
              <a:t/>
            </a:r>
            <a:br>
              <a:rPr lang="en-GB" sz="2400" dirty="0"/>
            </a:br>
            <a:r>
              <a:rPr lang="en-GB" sz="2400" dirty="0" smtClean="0"/>
              <a:t>Sports Talent Identification Using Cloud Computing</a:t>
            </a:r>
            <a:endParaRPr lang="en-GB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4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42"/>
    </mc:Choice>
    <mc:Fallback>
      <p:transition spd="slow" advTm="7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Aims and Objectives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111" y="1452237"/>
            <a:ext cx="7200000" cy="1534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dirty="0"/>
              <a:t>Aim:</a:t>
            </a:r>
          </a:p>
          <a:p>
            <a:r>
              <a:rPr lang="en-GB" dirty="0" smtClean="0"/>
              <a:t>To explore cloud technology’s ability to predict future high performing athletes based on expert knowledge and empirical data inputs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6111" y="3198185"/>
            <a:ext cx="6788495" cy="1024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dirty="0"/>
              <a:t>Objectives:</a:t>
            </a:r>
            <a:endParaRPr lang="en-GB" b="1" dirty="0"/>
          </a:p>
          <a:p>
            <a:r>
              <a:rPr lang="en-GB" dirty="0" smtClean="0"/>
              <a:t>Determine</a:t>
            </a:r>
            <a:r>
              <a:rPr lang="en-GB" dirty="0" smtClean="0"/>
              <a:t>, based on historical data and expert opinion, which factors contribute as indicators of athletes being successful in sport</a:t>
            </a:r>
            <a:endParaRPr lang="en-GB" b="1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6111" y="5567130"/>
            <a:ext cx="7200000" cy="820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Discover if the model is transferrable for both children aged nine and hidden gems</a:t>
            </a:r>
          </a:p>
          <a:p>
            <a:endParaRPr lang="en-GB" b="1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6111" y="4731484"/>
            <a:ext cx="7200000" cy="9110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 smtClean="0"/>
              <a:t>Using cloud computing, analyse the data to produce meaningful results</a:t>
            </a:r>
            <a:endParaRPr lang="en-GB" b="1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740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75"/>
    </mc:Choice>
    <mc:Fallback>
      <p:transition spd="slow" advTm="43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1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 smtClean="0"/>
              <a:t>8: </a:t>
            </a:r>
            <a:r>
              <a:rPr lang="en-GB" dirty="0" smtClean="0"/>
              <a:t>Methodology stock </a:t>
            </a:r>
            <a:r>
              <a:rPr lang="en-GB" dirty="0"/>
              <a:t>photo </a:t>
            </a:r>
            <a:r>
              <a:rPr lang="en-GB" dirty="0" smtClean="0"/>
              <a:t>(</a:t>
            </a:r>
            <a:r>
              <a:rPr lang="en-GB" dirty="0" err="1" smtClean="0"/>
              <a:t>Thattamparambil</a:t>
            </a:r>
            <a:r>
              <a:rPr lang="en-GB" dirty="0"/>
              <a:t>, </a:t>
            </a:r>
            <a:r>
              <a:rPr lang="en-GB" dirty="0" smtClean="0"/>
              <a:t>2020)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 err="1"/>
              <a:t>Thattamparambil</a:t>
            </a:r>
            <a:r>
              <a:rPr lang="en-GB" dirty="0"/>
              <a:t>, N. (2020) How to choose the research methodology best suited for your study. Available from: </a:t>
            </a:r>
            <a:r>
              <a:rPr lang="en-GB" u="sng" dirty="0">
                <a:hlinkClick r:id="rId5"/>
              </a:rPr>
              <a:t>https://www.editage.com/insights/how-to-choose-the-research-methodology-best-suited-for-your-study</a:t>
            </a:r>
            <a:r>
              <a:rPr lang="en-GB" dirty="0"/>
              <a:t> [Accessed 24 November 2022].</a:t>
            </a:r>
            <a:r>
              <a:rPr lang="en-GB" u="sng" dirty="0"/>
              <a:t> </a:t>
            </a:r>
            <a:endParaRPr lang="en-GB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82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440"/>
    </mc:Choice>
    <mc:Fallback>
      <p:transition spd="slow" advTm="111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0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 smtClean="0"/>
              <a:t>9: </a:t>
            </a:r>
            <a:r>
              <a:rPr lang="en-GB" dirty="0" smtClean="0"/>
              <a:t>Research stock </a:t>
            </a:r>
            <a:r>
              <a:rPr lang="en-GB" dirty="0"/>
              <a:t>photo </a:t>
            </a:r>
            <a:r>
              <a:rPr lang="en-GB" dirty="0" smtClean="0"/>
              <a:t>(</a:t>
            </a:r>
            <a:r>
              <a:rPr lang="en-GB" dirty="0" err="1" smtClean="0"/>
              <a:t>Tooley</a:t>
            </a:r>
            <a:r>
              <a:rPr lang="en-GB" dirty="0" smtClean="0"/>
              <a:t>, 2015)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 err="1"/>
              <a:t>Tooley</a:t>
            </a:r>
            <a:r>
              <a:rPr lang="en-GB" dirty="0"/>
              <a:t>, A. (2015) 10 Online Research Tools Every Online Learner Should Know About. Available from: </a:t>
            </a:r>
            <a:r>
              <a:rPr lang="en-GB" u="sng" dirty="0">
                <a:hlinkClick r:id="rId5"/>
              </a:rPr>
              <a:t>https://elearningindustry.com/10-online-research-tools-every-online-learner-know</a:t>
            </a:r>
            <a:r>
              <a:rPr lang="en-GB" u="sng" dirty="0"/>
              <a:t> </a:t>
            </a:r>
            <a:r>
              <a:rPr lang="en-GB" dirty="0"/>
              <a:t>[Accessed 24 November 2022].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46110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dirty="0" smtClean="0"/>
              <a:t>Methodology</a:t>
            </a:r>
            <a:endParaRPr lang="en-GB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8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047"/>
    </mc:Choice>
    <mc:Fallback>
      <p:transition spd="slow" advTm="89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Ethical Considerations and Risk Assessment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1984368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1" y="5715488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 smtClean="0"/>
              <a:t>10: </a:t>
            </a:r>
            <a:r>
              <a:rPr lang="en-GB" dirty="0" smtClean="0"/>
              <a:t>Ethics stock photo (Sherpa, N.D.)</a:t>
            </a:r>
            <a:endParaRPr lang="en-GB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Sherpa. (N.D.) Recommendation: Promote Ethics by Design for researchers in EC-funded projects. Available from: </a:t>
            </a:r>
            <a:r>
              <a:rPr lang="en-GB" u="sng" dirty="0">
                <a:hlinkClick r:id="rId5"/>
              </a:rPr>
              <a:t>https://www.project-sherpa.eu/ethics-by-design</a:t>
            </a:r>
            <a:r>
              <a:rPr lang="en-GB" dirty="0"/>
              <a:t> [Accessed 24 November 2022].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13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27"/>
    </mc:Choice>
    <mc:Fallback>
      <p:transition spd="slow" advTm="81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Timeline of Activities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946628"/>
              </p:ext>
            </p:extLst>
          </p:nvPr>
        </p:nvGraphicFramePr>
        <p:xfrm>
          <a:off x="646114" y="1980004"/>
          <a:ext cx="7196987" cy="35912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96285">
                  <a:extLst>
                    <a:ext uri="{9D8B030D-6E8A-4147-A177-3AD203B41FA5}">
                      <a16:colId xmlns:a16="http://schemas.microsoft.com/office/drawing/2014/main" val="2828555892"/>
                    </a:ext>
                  </a:extLst>
                </a:gridCol>
                <a:gridCol w="1500702">
                  <a:extLst>
                    <a:ext uri="{9D8B030D-6E8A-4147-A177-3AD203B41FA5}">
                      <a16:colId xmlns:a16="http://schemas.microsoft.com/office/drawing/2014/main" val="3572409974"/>
                    </a:ext>
                  </a:extLst>
                </a:gridCol>
              </a:tblGrid>
              <a:tr h="718129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Task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Duration</a:t>
                      </a:r>
                      <a:endParaRPr lang="en-GB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0957614"/>
                  </a:ext>
                </a:extLst>
              </a:tr>
              <a:tr h="718277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Literature </a:t>
                      </a:r>
                      <a:r>
                        <a:rPr lang="en-GB" sz="1200" smtClean="0">
                          <a:effectLst/>
                        </a:rPr>
                        <a:t>search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4</a:t>
                      </a:r>
                      <a:r>
                        <a:rPr lang="en-GB" sz="1200" dirty="0" smtClean="0">
                          <a:effectLst/>
                        </a:rPr>
                        <a:t> </a:t>
                      </a:r>
                      <a:r>
                        <a:rPr lang="en-GB" sz="1200" dirty="0">
                          <a:effectLst/>
                        </a:rPr>
                        <a:t>days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3668156"/>
                  </a:ext>
                </a:extLst>
              </a:tr>
              <a:tr h="718277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Literature </a:t>
                      </a:r>
                      <a:r>
                        <a:rPr lang="en-GB" sz="1200" dirty="0" smtClean="0">
                          <a:effectLst/>
                        </a:rPr>
                        <a:t>review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</a:t>
                      </a:r>
                      <a:r>
                        <a:rPr lang="en-GB" sz="1200" dirty="0" smtClean="0">
                          <a:effectLst/>
                        </a:rPr>
                        <a:t> </a:t>
                      </a:r>
                      <a:r>
                        <a:rPr lang="en-GB" sz="1200" dirty="0">
                          <a:effectLst/>
                        </a:rPr>
                        <a:t>days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5674380"/>
                  </a:ext>
                </a:extLst>
              </a:tr>
              <a:tr h="718277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Analyse and evaluate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2</a:t>
                      </a:r>
                      <a:r>
                        <a:rPr lang="en-GB" sz="1200" dirty="0" smtClean="0">
                          <a:effectLst/>
                        </a:rPr>
                        <a:t> </a:t>
                      </a:r>
                      <a:r>
                        <a:rPr lang="en-GB" sz="1200" dirty="0">
                          <a:effectLst/>
                        </a:rPr>
                        <a:t>day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62376632"/>
                  </a:ext>
                </a:extLst>
              </a:tr>
              <a:tr h="718277"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Complete </a:t>
                      </a:r>
                      <a:r>
                        <a:rPr lang="en-GB" sz="1200" dirty="0" smtClean="0">
                          <a:effectLst/>
                        </a:rPr>
                        <a:t>presentation </a:t>
                      </a:r>
                      <a:r>
                        <a:rPr lang="en-GB" sz="1200" dirty="0">
                          <a:effectLst/>
                        </a:rPr>
                        <a:t>and </a:t>
                      </a:r>
                      <a:r>
                        <a:rPr lang="en-GB" sz="1200" dirty="0" smtClean="0">
                          <a:effectLst/>
                        </a:rPr>
                        <a:t>transcript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3 days</a:t>
                      </a:r>
                      <a:endParaRPr lang="en-GB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437828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46111" y="1464552"/>
            <a:ext cx="3332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Table 1: Timeline of activities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19491" y="3295393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64879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99"/>
    </mc:Choice>
    <mc:Fallback>
      <p:transition spd="slow" advTm="77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134131"/>
            <a:ext cx="9404723" cy="341609"/>
          </a:xfrm>
        </p:spPr>
        <p:txBody>
          <a:bodyPr/>
          <a:lstStyle/>
          <a:p>
            <a:r>
              <a:rPr lang="en-GB" sz="1400" dirty="0" smtClean="0"/>
              <a:t>References</a:t>
            </a:r>
            <a:endParaRPr lang="en-GB" sz="1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475740"/>
            <a:ext cx="986487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800" dirty="0" smtClean="0"/>
              <a:t>Abbott, A., Button, C., Pepping, G., Collins, D. (2005) Unnatural selection: Talent identification and development in sport. </a:t>
            </a:r>
            <a:r>
              <a:rPr lang="en-GB" sz="800" i="1" dirty="0" smtClean="0"/>
              <a:t>Nonlinear Dynamics Psychology and Life Sciences</a:t>
            </a:r>
            <a:r>
              <a:rPr lang="en-GB" sz="800" dirty="0" smtClean="0"/>
              <a:t> 9(1): 61-88. Available from: </a:t>
            </a:r>
            <a:r>
              <a:rPr lang="en-GB" sz="800" u="sng" dirty="0" smtClean="0">
                <a:hlinkClick r:id="rId4"/>
              </a:rPr>
              <a:t>https://www.researchgate.net/publication/8102048_Unnatural_selection_Talent_identification_and_development_in_sport</a:t>
            </a:r>
            <a:r>
              <a:rPr lang="en-GB" sz="800" b="1" dirty="0" smtClean="0"/>
              <a:t> 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smtClean="0"/>
              <a:t>Athletics Training. (N.D.) Talent Identification. Available from: </a:t>
            </a:r>
            <a:r>
              <a:rPr lang="en-GB" sz="800" dirty="0" smtClean="0">
                <a:hlinkClick r:id="rId5"/>
              </a:rPr>
              <a:t>http://www.athletics-training.com/articles/talent-identification.html</a:t>
            </a:r>
            <a:r>
              <a:rPr lang="en-GB" sz="800" dirty="0" smtClean="0"/>
              <a:t> [Accessed 22 November 2022]. </a:t>
            </a:r>
          </a:p>
          <a:p>
            <a:pPr marL="0" indent="0">
              <a:buNone/>
            </a:pPr>
            <a:r>
              <a:rPr lang="en-GB" sz="800" dirty="0"/>
              <a:t>Berenson, M. L., Levine, D. M., &amp; </a:t>
            </a:r>
            <a:r>
              <a:rPr lang="en-GB" sz="800" dirty="0" err="1"/>
              <a:t>Szabat</a:t>
            </a:r>
            <a:r>
              <a:rPr lang="en-GB" sz="800" dirty="0"/>
              <a:t>, K.A. (2015) Basic Business Statistics: Concepts and Applications. 3rd ed. Harlow: Pearson Education. Available from: https://web-s-ebscohost-com.uniessexlib.idm.oclc.org/ehost/ebookviewer/ebook/bmxlYmtfXzE0MTk1NDVfX0FO0?sid=511d3386-00e8-4ae9-8f70-de466e9d4c89@redis&amp;vid=0&amp;format=EB&amp;rid=1 [Accessed 24 November 2022].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err="1" smtClean="0"/>
              <a:t>Brefeld</a:t>
            </a:r>
            <a:r>
              <a:rPr lang="en-GB" sz="800" dirty="0" smtClean="0"/>
              <a:t>, U. &amp; Zimmermann, A. (2017) Guest editorial: Special issue on sports analytics. </a:t>
            </a:r>
            <a:r>
              <a:rPr lang="en-GB" sz="800" i="1" dirty="0" smtClean="0"/>
              <a:t>Data Mining and Knowledge Discovery volume</a:t>
            </a:r>
            <a:r>
              <a:rPr lang="en-GB" sz="800" dirty="0" smtClean="0"/>
              <a:t> 31(6): 1577–1579. DOI: </a:t>
            </a:r>
            <a:r>
              <a:rPr lang="en-GB" sz="800" u="sng" dirty="0" smtClean="0">
                <a:hlinkClick r:id="rId6"/>
              </a:rPr>
              <a:t>https://doi.org/10.1007/s10618-017-0530-1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smtClean="0"/>
              <a:t>Carroll, W. (2013) Lionel Messi and HGH: The Truth About the Best Footballer in the World. Available from: </a:t>
            </a:r>
            <a:r>
              <a:rPr lang="en-GB" sz="800" u="sng" dirty="0" smtClean="0">
                <a:hlinkClick r:id="rId7"/>
              </a:rPr>
              <a:t>https://bleacherreport.com/articles/1492546-lionel-messi-and-hgh-the-truth-about-the-best-footballer-in-the-world</a:t>
            </a:r>
            <a:r>
              <a:rPr lang="en-GB" sz="800" dirty="0" smtClean="0"/>
              <a:t> [Accessed 23 November 2022]. </a:t>
            </a:r>
          </a:p>
          <a:p>
            <a:pPr marL="0" indent="0">
              <a:buNone/>
            </a:pPr>
            <a:r>
              <a:rPr lang="en-GB" sz="800" dirty="0" err="1" smtClean="0"/>
              <a:t>Coalter</a:t>
            </a:r>
            <a:r>
              <a:rPr lang="en-GB" sz="800" dirty="0" smtClean="0"/>
              <a:t>, F. (2005) </a:t>
            </a:r>
            <a:r>
              <a:rPr lang="en-GB" sz="800" i="1" dirty="0" smtClean="0"/>
              <a:t>The Social Benefits of Sport.</a:t>
            </a:r>
            <a:r>
              <a:rPr lang="en-GB" sz="800" dirty="0" smtClean="0"/>
              <a:t> Glasgow: </a:t>
            </a:r>
            <a:r>
              <a:rPr lang="en-GB" sz="800" dirty="0" err="1" smtClean="0"/>
              <a:t>SportScotland</a:t>
            </a:r>
            <a:r>
              <a:rPr lang="en-GB" sz="800" dirty="0" smtClean="0"/>
              <a:t>. </a:t>
            </a:r>
          </a:p>
          <a:p>
            <a:pPr marL="0" indent="0">
              <a:buNone/>
            </a:pPr>
            <a:r>
              <a:rPr lang="en-GB" sz="800" dirty="0" err="1" smtClean="0"/>
              <a:t>Dittrich</a:t>
            </a:r>
            <a:r>
              <a:rPr lang="en-GB" sz="800" dirty="0" smtClean="0"/>
              <a:t>, D. &amp; </a:t>
            </a:r>
            <a:r>
              <a:rPr lang="en-GB" sz="800" dirty="0" err="1" smtClean="0"/>
              <a:t>Kenneally</a:t>
            </a:r>
            <a:r>
              <a:rPr lang="en-GB" sz="800" dirty="0" smtClean="0"/>
              <a:t>, E. (2012) The Menlo Report. </a:t>
            </a:r>
            <a:r>
              <a:rPr lang="en-GB" sz="800" i="1" dirty="0" smtClean="0"/>
              <a:t>IEEE Security &amp; Privacy</a:t>
            </a:r>
            <a:r>
              <a:rPr lang="en-GB" sz="800" dirty="0" smtClean="0"/>
              <a:t> 10(2): 71-75. DOI: </a:t>
            </a:r>
            <a:r>
              <a:rPr lang="en-GB" sz="800" dirty="0" smtClean="0">
                <a:hlinkClick r:id="rId8"/>
              </a:rPr>
              <a:t>https://doi.org/10.1109/MSP.2012.52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/>
              <a:t>European Club Association. (2012) Report on Youth Academies in Europe. Available from: https://www.ecaeurope.com/media/2730/eca-report-on-youth-academies.pdf [Accessed 25 November 2022].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err="1" smtClean="0"/>
              <a:t>Jauhiainen</a:t>
            </a:r>
            <a:r>
              <a:rPr lang="en-GB" sz="800" dirty="0" smtClean="0"/>
              <a:t>, S., </a:t>
            </a:r>
            <a:r>
              <a:rPr lang="en-GB" sz="800" dirty="0" err="1" smtClean="0"/>
              <a:t>Äyrämö</a:t>
            </a:r>
            <a:r>
              <a:rPr lang="en-GB" sz="800" dirty="0" smtClean="0"/>
              <a:t>, S., </a:t>
            </a:r>
            <a:r>
              <a:rPr lang="en-GB" sz="800" dirty="0" err="1" smtClean="0"/>
              <a:t>Forsman</a:t>
            </a:r>
            <a:r>
              <a:rPr lang="en-GB" sz="800" dirty="0" smtClean="0"/>
              <a:t>, H. &amp; </a:t>
            </a:r>
            <a:r>
              <a:rPr lang="en-GB" sz="800" dirty="0" err="1" smtClean="0"/>
              <a:t>Kauppi</a:t>
            </a:r>
            <a:r>
              <a:rPr lang="en-GB" sz="800" dirty="0" smtClean="0"/>
              <a:t>, J.P. (2019) Talent identification in soccer using a one-class support vector machine. </a:t>
            </a:r>
            <a:r>
              <a:rPr lang="en-GB" sz="800" i="1" dirty="0" smtClean="0"/>
              <a:t>International Journal of Computer Science in Sport</a:t>
            </a:r>
            <a:r>
              <a:rPr lang="en-GB" sz="800" dirty="0" smtClean="0"/>
              <a:t> 18(3): 125-136. DOI: https://doi.org/10.2478/ijcss-2019-0021</a:t>
            </a:r>
          </a:p>
          <a:p>
            <a:pPr marL="0" indent="0">
              <a:buNone/>
            </a:pPr>
            <a:r>
              <a:rPr lang="en-GB" sz="800" dirty="0" smtClean="0"/>
              <a:t>Khan, N.J., </a:t>
            </a:r>
            <a:r>
              <a:rPr lang="en-GB" sz="800" dirty="0" err="1" smtClean="0"/>
              <a:t>Ahamad</a:t>
            </a:r>
            <a:r>
              <a:rPr lang="en-GB" sz="800" dirty="0" smtClean="0"/>
              <a:t>, G. &amp; </a:t>
            </a:r>
            <a:r>
              <a:rPr lang="en-GB" sz="800" dirty="0" err="1" smtClean="0"/>
              <a:t>Naseem</a:t>
            </a:r>
            <a:r>
              <a:rPr lang="en-GB" sz="800" dirty="0" smtClean="0"/>
              <a:t>, M. (2022) An IoT/FOG based framework for sports talent identification in COVID-19 like situations. </a:t>
            </a:r>
            <a:r>
              <a:rPr lang="en-GB" sz="800" i="1" dirty="0" smtClean="0"/>
              <a:t>International Journal of Information Technology </a:t>
            </a:r>
            <a:r>
              <a:rPr lang="en-GB" sz="800" dirty="0" smtClean="0"/>
              <a:t>14(5): 2513–2521. DOI: </a:t>
            </a:r>
            <a:r>
              <a:rPr lang="en-GB" sz="800" u="sng" dirty="0" smtClean="0">
                <a:hlinkClick r:id="rId9"/>
              </a:rPr>
              <a:t>https://doi.org/10.1007/s41870-022-00984-z</a:t>
            </a:r>
            <a:r>
              <a:rPr lang="en-GB" sz="800" dirty="0" smtClean="0"/>
              <a:t> </a:t>
            </a:r>
          </a:p>
          <a:p>
            <a:pPr marL="0" indent="0">
              <a:buNone/>
            </a:pPr>
            <a:r>
              <a:rPr lang="en-GB" sz="800" dirty="0" err="1" smtClean="0"/>
              <a:t>Kugler</a:t>
            </a:r>
            <a:r>
              <a:rPr lang="en-GB" sz="800" dirty="0" smtClean="0"/>
              <a:t>, P. N., Shaw, R. E., Vincente, K.J. &amp; Kinsella-Shaw, J. (1990) Inquiry into intentional systems I: Issues in ecological physics. </a:t>
            </a:r>
            <a:r>
              <a:rPr lang="en-GB" sz="800" i="1" dirty="0" smtClean="0"/>
              <a:t>Psychological Research</a:t>
            </a:r>
            <a:r>
              <a:rPr lang="en-GB" sz="800" dirty="0" smtClean="0"/>
              <a:t> 52(2): 98–121. DOI: </a:t>
            </a:r>
            <a:r>
              <a:rPr lang="en-GB" sz="800" u="sng" dirty="0" smtClean="0">
                <a:hlinkClick r:id="rId10"/>
              </a:rPr>
              <a:t>https://doi.org/10.1007/BF00877518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err="1" smtClean="0"/>
              <a:t>Louzada</a:t>
            </a:r>
            <a:r>
              <a:rPr lang="en-GB" sz="800" dirty="0" smtClean="0"/>
              <a:t>, F., </a:t>
            </a:r>
            <a:r>
              <a:rPr lang="en-GB" sz="800" dirty="0" err="1" smtClean="0"/>
              <a:t>Maiorano</a:t>
            </a:r>
            <a:r>
              <a:rPr lang="en-GB" sz="800" dirty="0" smtClean="0"/>
              <a:t>, A. C. &amp; </a:t>
            </a:r>
            <a:r>
              <a:rPr lang="en-GB" sz="800" dirty="0" err="1" smtClean="0"/>
              <a:t>Ara</a:t>
            </a:r>
            <a:r>
              <a:rPr lang="en-GB" sz="800" dirty="0" smtClean="0"/>
              <a:t>, A. (2016) </a:t>
            </a:r>
            <a:r>
              <a:rPr lang="en-GB" sz="800" dirty="0" err="1" smtClean="0"/>
              <a:t>iSports</a:t>
            </a:r>
            <a:r>
              <a:rPr lang="en-GB" sz="800" dirty="0" smtClean="0"/>
              <a:t>: A web-oriented expert system for talent identification in soccer. </a:t>
            </a:r>
            <a:r>
              <a:rPr lang="en-GB" sz="800" i="1" dirty="0" smtClean="0"/>
              <a:t>Expert Systems with Applications</a:t>
            </a:r>
            <a:r>
              <a:rPr lang="en-GB" sz="800" dirty="0" smtClean="0"/>
              <a:t> 44: 400-412. DOI: </a:t>
            </a:r>
            <a:r>
              <a:rPr lang="en-GB" sz="800" u="sng" dirty="0" smtClean="0">
                <a:hlinkClick r:id="rId11"/>
              </a:rPr>
              <a:t>https://doi.org/10.1016/j.eswa.2015.09.007</a:t>
            </a:r>
            <a:r>
              <a:rPr lang="en-GB" sz="800" dirty="0" smtClean="0"/>
              <a:t> </a:t>
            </a:r>
          </a:p>
          <a:p>
            <a:pPr marL="0" indent="0">
              <a:buNone/>
            </a:pPr>
            <a:r>
              <a:rPr lang="en-GB" sz="800" dirty="0" smtClean="0"/>
              <a:t>PGA Tour. (2019) Wolff wins 3M Open in third professional start. Available from: </a:t>
            </a:r>
            <a:r>
              <a:rPr lang="en-GB" sz="800" u="sng" dirty="0" smtClean="0">
                <a:hlinkClick r:id="rId12"/>
              </a:rPr>
              <a:t>https://www.pgatour.com/daily-wrapup/2019/07/07/matthew-wolff-wins-3m-open-in-third-professional-start.html</a:t>
            </a:r>
            <a:r>
              <a:rPr lang="en-GB" sz="800" dirty="0" smtClean="0"/>
              <a:t> [Accessed 23 November 2022].</a:t>
            </a:r>
          </a:p>
          <a:p>
            <a:pPr marL="0" indent="0">
              <a:buNone/>
            </a:pPr>
            <a:r>
              <a:rPr lang="en-GB" sz="800" dirty="0" smtClean="0"/>
              <a:t>Saunders, M., Lewis, P., Thornhill, A. (2019) </a:t>
            </a:r>
            <a:r>
              <a:rPr lang="en-GB" sz="800" i="1" dirty="0" smtClean="0"/>
              <a:t>Research Methods for Business Students. </a:t>
            </a:r>
            <a:r>
              <a:rPr lang="en-GB" sz="800" dirty="0" smtClean="0"/>
              <a:t>Harlow: Pearson Education. Available from: https://ebookcentral-proquest-com.uniessexlib.idm.oclc.org/lib/universityofessex-ebooks/reader.action?docID=5774742&amp;ppg=205 [Accessed 23 November 2022]. </a:t>
            </a:r>
          </a:p>
          <a:p>
            <a:pPr marL="0" indent="0">
              <a:buNone/>
            </a:pPr>
            <a:r>
              <a:rPr lang="en-GB" sz="800" dirty="0" err="1" smtClean="0">
                <a:hlinkClick r:id="rId13"/>
              </a:rPr>
              <a:t>TopTekkers</a:t>
            </a:r>
            <a:r>
              <a:rPr lang="en-GB" sz="800" dirty="0" smtClean="0"/>
              <a:t>. (2020) ARSÈNE WENGER: If you don't have technical ability at 14 you can forget it. Available from: </a:t>
            </a:r>
            <a:r>
              <a:rPr lang="en-GB" sz="800" u="sng" dirty="0" smtClean="0">
                <a:hlinkClick r:id="rId13"/>
              </a:rPr>
              <a:t>https://www.youtube.com/watch?v=t8EfQZdlf0Y</a:t>
            </a:r>
            <a:r>
              <a:rPr lang="en-GB" sz="800" dirty="0" smtClean="0"/>
              <a:t> [Accessed 23 November 2022]. </a:t>
            </a:r>
          </a:p>
          <a:p>
            <a:pPr marL="0" indent="0">
              <a:buNone/>
            </a:pPr>
            <a:r>
              <a:rPr lang="en-GB" sz="800" dirty="0" smtClean="0"/>
              <a:t>UK Research and Innovation. (2021) Research with children and young people. Available from: </a:t>
            </a:r>
            <a:r>
              <a:rPr lang="en-GB" sz="800" u="sng" dirty="0" smtClean="0">
                <a:hlinkClick r:id="rId14"/>
              </a:rPr>
              <a:t>https://www.ukri.org/councils/esrc/guidance-for-applicants/research-ethics-guidance/research-with-children-and-young-people</a:t>
            </a:r>
            <a:r>
              <a:rPr lang="en-GB" sz="800" dirty="0" smtClean="0"/>
              <a:t> [Accessed 23 November 2022]. </a:t>
            </a:r>
          </a:p>
          <a:p>
            <a:pPr marL="0" indent="0">
              <a:buNone/>
            </a:pPr>
            <a:r>
              <a:rPr lang="en-GB" sz="800" dirty="0"/>
              <a:t>United Rugby Championship (N.D.) STATS. Available from: https://www.unitedrugby.com/statistics/players [Accessed 25 November 2022].</a:t>
            </a:r>
            <a:endParaRPr lang="en-GB" sz="800" dirty="0" smtClean="0"/>
          </a:p>
          <a:p>
            <a:pPr marL="0" indent="0">
              <a:buNone/>
            </a:pPr>
            <a:r>
              <a:rPr lang="en-GB" sz="800" dirty="0" err="1" smtClean="0"/>
              <a:t>Vanclay</a:t>
            </a:r>
            <a:r>
              <a:rPr lang="en-GB" sz="800" dirty="0" smtClean="0"/>
              <a:t>, F., Baines, J. T. &amp; Nicholas Taylor, C. (2013) Principles for ethical research involving humans: ethical professional practice in impact assessment Part I. </a:t>
            </a:r>
            <a:r>
              <a:rPr lang="en-GB" sz="800" i="1" dirty="0" smtClean="0"/>
              <a:t>Impact Assessment and Project Appraisal </a:t>
            </a:r>
            <a:r>
              <a:rPr lang="en-GB" sz="800" dirty="0" smtClean="0"/>
              <a:t>31(4): 243-253. DOI: </a:t>
            </a:r>
            <a:r>
              <a:rPr lang="en-GB" sz="800" u="sng" dirty="0" smtClean="0">
                <a:hlinkClick r:id="rId15"/>
              </a:rPr>
              <a:t>https://doi-org.uniessexlib.idm.oclc.org/10.1080/14615517.2013.850307</a:t>
            </a:r>
            <a:r>
              <a:rPr lang="en-GB" sz="800" dirty="0" smtClean="0"/>
              <a:t> </a:t>
            </a:r>
          </a:p>
          <a:p>
            <a:pPr marL="0" indent="0">
              <a:buNone/>
            </a:pPr>
            <a:r>
              <a:rPr lang="en-GB" sz="800" dirty="0" smtClean="0"/>
              <a:t>Wood, W., </a:t>
            </a:r>
            <a:r>
              <a:rPr lang="en-GB" sz="800" dirty="0" err="1" smtClean="0"/>
              <a:t>Mazar</a:t>
            </a:r>
            <a:r>
              <a:rPr lang="en-GB" sz="800" dirty="0" smtClean="0"/>
              <a:t>, A. &amp; Neal, D. T. (2021) Habits and Goals in Human </a:t>
            </a:r>
            <a:r>
              <a:rPr lang="en-GB" sz="800" dirty="0" err="1" smtClean="0"/>
              <a:t>Behavior</a:t>
            </a:r>
            <a:r>
              <a:rPr lang="en-GB" sz="800" dirty="0" smtClean="0"/>
              <a:t>: Separate but Interacting Systems. </a:t>
            </a:r>
            <a:r>
              <a:rPr lang="en-GB" sz="800" i="1" dirty="0" smtClean="0"/>
              <a:t>Perspectives on Psychological Science</a:t>
            </a:r>
            <a:r>
              <a:rPr lang="en-GB" sz="800" dirty="0" smtClean="0"/>
              <a:t> 17(2): 590-605. DOI: https://doi.org/10.1177/1745691621994226</a:t>
            </a:r>
          </a:p>
          <a:p>
            <a:pPr marL="0" indent="0">
              <a:buNone/>
            </a:pPr>
            <a:endParaRPr lang="en-GB" sz="80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034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5"/>
    </mc:Choice>
    <mc:Fallback>
      <p:transition spd="slow" advTm="4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pic>
        <p:nvPicPr>
          <p:cNvPr id="6" name="Content Placeholder 5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980000"/>
            <a:ext cx="7200000" cy="3600000"/>
          </a:xfrm>
        </p:spPr>
      </p:pic>
      <p:sp>
        <p:nvSpPr>
          <p:cNvPr id="4" name="TextBox 3"/>
          <p:cNvSpPr txBox="1"/>
          <p:nvPr/>
        </p:nvSpPr>
        <p:spPr>
          <a:xfrm>
            <a:off x="570696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1: Talent stock </a:t>
            </a:r>
            <a:r>
              <a:rPr lang="en-GB" dirty="0"/>
              <a:t>photo </a:t>
            </a:r>
            <a:r>
              <a:rPr lang="en-GB" dirty="0" smtClean="0"/>
              <a:t>(Grove, 2016)</a:t>
            </a:r>
            <a:endParaRPr lang="en-GB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Grove, J. (2016) Talent development vs. talent identification: Give kids a chance. Available from: </a:t>
            </a:r>
            <a:r>
              <a:rPr lang="en-GB" u="sng" dirty="0">
                <a:hlinkClick r:id="rId5"/>
              </a:rPr>
              <a:t>https://activeforlife.com/talent-development-vs-identification</a:t>
            </a:r>
            <a:r>
              <a:rPr lang="en-GB" dirty="0"/>
              <a:t> [Accessed 24 November 2022].</a:t>
            </a: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00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464"/>
    </mc:Choice>
    <mc:Fallback>
      <p:transition spd="slow" advTm="99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Current State of Talent Identification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1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2: Development stock </a:t>
            </a:r>
            <a:r>
              <a:rPr lang="en-GB" dirty="0"/>
              <a:t>photo (Van der </a:t>
            </a:r>
            <a:r>
              <a:rPr lang="en-GB" dirty="0" err="1"/>
              <a:t>Stichelen</a:t>
            </a:r>
            <a:r>
              <a:rPr lang="en-GB" dirty="0"/>
              <a:t>, </a:t>
            </a:r>
            <a:r>
              <a:rPr lang="en-GB" dirty="0" smtClean="0"/>
              <a:t>2020)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Van der </a:t>
            </a:r>
            <a:r>
              <a:rPr lang="en-GB" dirty="0" err="1"/>
              <a:t>Stichelen</a:t>
            </a:r>
            <a:r>
              <a:rPr lang="en-GB" dirty="0"/>
              <a:t>, E. (2020) Talent Identification in sports: a brief introduction by </a:t>
            </a:r>
            <a:r>
              <a:rPr lang="en-GB" dirty="0" err="1"/>
              <a:t>Hylyght</a:t>
            </a:r>
            <a:r>
              <a:rPr lang="en-GB" dirty="0"/>
              <a:t>. Available from: </a:t>
            </a:r>
            <a:r>
              <a:rPr lang="en-GB" u="sng" dirty="0">
                <a:hlinkClick r:id="rId6"/>
              </a:rPr>
              <a:t>https://www.victoris.be/talent-identification-in-sports</a:t>
            </a:r>
            <a:r>
              <a:rPr lang="en-GB" dirty="0"/>
              <a:t> [Accessed 24 November 2022].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29544"/>
    </mc:Choice>
    <mc:Fallback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Current State of Talent Identification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1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3: Goals stock </a:t>
            </a:r>
            <a:r>
              <a:rPr lang="en-GB" dirty="0"/>
              <a:t>photo </a:t>
            </a:r>
            <a:r>
              <a:rPr lang="en-GB" dirty="0" smtClean="0"/>
              <a:t>(Get Set, N.D.)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Get Set. (N.D.) </a:t>
            </a:r>
            <a:r>
              <a:rPr lang="en-GB" dirty="0" err="1"/>
              <a:t>SoS</a:t>
            </a:r>
            <a:r>
              <a:rPr lang="en-GB" dirty="0"/>
              <a:t> Determination and Courage. 7–11. Available from: </a:t>
            </a:r>
            <a:r>
              <a:rPr lang="en-GB" u="sng" dirty="0">
                <a:hlinkClick r:id="rId7"/>
              </a:rPr>
              <a:t>https://www.getset.co.uk/resources/spirit-sport/sos-determination</a:t>
            </a:r>
            <a:r>
              <a:rPr lang="en-GB" dirty="0"/>
              <a:t> [Accessed 24 November 2022].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0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736"/>
    </mc:Choice>
    <mc:Fallback>
      <p:transition spd="slow" advTm="54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0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4: Messi stock </a:t>
            </a:r>
            <a:r>
              <a:rPr lang="en-GB" dirty="0"/>
              <a:t>photo </a:t>
            </a:r>
            <a:r>
              <a:rPr lang="en-GB" dirty="0" smtClean="0"/>
              <a:t>(Daily Sabah, 2022)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Daily Sabah. (2022) Lionel Messi overtakes </a:t>
            </a:r>
            <a:r>
              <a:rPr lang="en-GB" dirty="0" err="1"/>
              <a:t>Puskas</a:t>
            </a:r>
            <a:r>
              <a:rPr lang="en-GB" dirty="0"/>
              <a:t> after netting 5 for Argentina. </a:t>
            </a:r>
            <a:r>
              <a:rPr lang="en-GB" u="sng" dirty="0">
                <a:hlinkClick r:id="rId5"/>
              </a:rPr>
              <a:t>https://www.dailysabah.com/sports/football/lionel-messi-overtakes-puskas-after-netting-5-for-argentina</a:t>
            </a:r>
            <a:r>
              <a:rPr lang="en-GB" dirty="0"/>
              <a:t> [Accessed 24 November 2022].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78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4"/>
    </mc:Choice>
    <mc:Fallback>
      <p:transition spd="slow" advTm="19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980000"/>
            <a:ext cx="7200000" cy="3600000"/>
          </a:xfrm>
        </p:spPr>
      </p:pic>
      <p:sp>
        <p:nvSpPr>
          <p:cNvPr id="5" name="TextBox 4"/>
          <p:cNvSpPr txBox="1"/>
          <p:nvPr/>
        </p:nvSpPr>
        <p:spPr>
          <a:xfrm>
            <a:off x="646110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 smtClean="0"/>
              <a:t>5: Woolf </a:t>
            </a:r>
            <a:r>
              <a:rPr lang="en-GB" dirty="0" smtClean="0"/>
              <a:t>stock </a:t>
            </a:r>
            <a:r>
              <a:rPr lang="en-GB" dirty="0"/>
              <a:t>photo </a:t>
            </a:r>
            <a:r>
              <a:rPr lang="en-GB" dirty="0" smtClean="0"/>
              <a:t>(Rapaport, 2021)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Rapaport, D. (2021) The swing (and setup) tweaks that have Matthew Wolff out front at </a:t>
            </a:r>
            <a:r>
              <a:rPr lang="en-GB" dirty="0" err="1"/>
              <a:t>Mayakoba</a:t>
            </a:r>
            <a:r>
              <a:rPr lang="en-GB" dirty="0"/>
              <a:t>. </a:t>
            </a:r>
            <a:r>
              <a:rPr lang="en-GB"/>
              <a:t>Available from: </a:t>
            </a:r>
            <a:r>
              <a:rPr lang="en-GB" u="sng">
                <a:hlinkClick r:id="rId5"/>
              </a:rPr>
              <a:t>https://www.golfdigest.com/story/matthew-wolff-mayakoba-leads-setup-swing</a:t>
            </a:r>
            <a:r>
              <a:rPr lang="en-GB"/>
              <a:t> [Accessed 25 November 2022].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025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44"/>
    </mc:Choice>
    <mc:Fallback>
      <p:transition spd="slow" advTm="4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Use of Cloud Computing in Talent Identification</a:t>
            </a:r>
            <a:r>
              <a:rPr lang="en-GB" b="1" dirty="0"/>
              <a:t/>
            </a:r>
            <a:br>
              <a:rPr lang="en-GB" b="1" dirty="0"/>
            </a:br>
            <a:endParaRPr lang="en-GB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0" y="1980000"/>
            <a:ext cx="7200000" cy="3600000"/>
          </a:xfrm>
        </p:spPr>
      </p:pic>
      <p:sp>
        <p:nvSpPr>
          <p:cNvPr id="4" name="TextBox 3"/>
          <p:cNvSpPr txBox="1"/>
          <p:nvPr/>
        </p:nvSpPr>
        <p:spPr>
          <a:xfrm>
            <a:off x="646110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/>
              <a:t>6</a:t>
            </a:r>
            <a:r>
              <a:rPr lang="en-GB" dirty="0" smtClean="0"/>
              <a:t>: </a:t>
            </a:r>
            <a:r>
              <a:rPr lang="en-GB" dirty="0" smtClean="0"/>
              <a:t>Cloud stock </a:t>
            </a:r>
            <a:r>
              <a:rPr lang="en-GB" dirty="0"/>
              <a:t>photo </a:t>
            </a:r>
            <a:r>
              <a:rPr lang="en-GB" dirty="0" smtClean="0"/>
              <a:t>(</a:t>
            </a:r>
            <a:r>
              <a:rPr lang="en-GB" dirty="0" err="1" smtClean="0"/>
              <a:t>Merlicek</a:t>
            </a:r>
            <a:r>
              <a:rPr lang="en-GB" dirty="0" smtClean="0"/>
              <a:t>, 2021)</a:t>
            </a:r>
            <a:endParaRPr lang="en-GB"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 err="1"/>
              <a:t>Merlicek</a:t>
            </a:r>
            <a:r>
              <a:rPr lang="en-GB" dirty="0"/>
              <a:t>, R. (2021) Cloud, the Next Data Analytics Frontier. Available from: </a:t>
            </a:r>
            <a:r>
              <a:rPr lang="en-GB" u="sng" dirty="0">
                <a:hlinkClick r:id="rId5"/>
              </a:rPr>
              <a:t>https://www.cdotrends.com/story/15386/cloud-next-data-analytics-frontier</a:t>
            </a:r>
            <a:r>
              <a:rPr lang="en-GB" dirty="0"/>
              <a:t> [Accessed 24 November 2022].</a:t>
            </a: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257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60"/>
    </mc:Choice>
    <mc:Fallback>
      <p:transition spd="slow" advTm="86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Research Question</a:t>
            </a:r>
            <a:endParaRPr lang="en-GB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39" y="1980000"/>
            <a:ext cx="7200000" cy="36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6110" y="5706752"/>
            <a:ext cx="90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Figure </a:t>
            </a:r>
            <a:r>
              <a:rPr lang="en-GB" dirty="0"/>
              <a:t>7</a:t>
            </a:r>
            <a:r>
              <a:rPr lang="en-GB" dirty="0" smtClean="0"/>
              <a:t>: </a:t>
            </a:r>
            <a:r>
              <a:rPr lang="en-GB" dirty="0" smtClean="0"/>
              <a:t>Question stock </a:t>
            </a:r>
            <a:r>
              <a:rPr lang="en-GB" dirty="0"/>
              <a:t>photo </a:t>
            </a:r>
            <a:r>
              <a:rPr lang="en-GB" dirty="0" smtClean="0"/>
              <a:t>(</a:t>
            </a:r>
            <a:r>
              <a:rPr lang="en-GB" dirty="0" err="1" smtClean="0"/>
              <a:t>Polishuk</a:t>
            </a:r>
            <a:r>
              <a:rPr lang="en-GB" dirty="0" smtClean="0"/>
              <a:t>, N.D.)</a:t>
            </a:r>
            <a:endParaRPr lang="en-GB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 rot="5400000">
            <a:off x="8687852" y="3366917"/>
            <a:ext cx="5477690" cy="1286764"/>
          </a:xfrm>
        </p:spPr>
        <p:txBody>
          <a:bodyPr vert="horz"/>
          <a:lstStyle/>
          <a:p>
            <a:r>
              <a:rPr lang="en-GB" dirty="0"/>
              <a:t>Pro-Academic-Writers. (N.D.) Developing Strong Research Questions - Guide 2020. </a:t>
            </a:r>
            <a:r>
              <a:rPr lang="en-GB"/>
              <a:t>Available from: </a:t>
            </a:r>
            <a:r>
              <a:rPr lang="en-GB" u="sng">
                <a:hlinkClick r:id="rId5"/>
              </a:rPr>
              <a:t>https://pro-academic-writers.com/blog/how-to-develop-research-questions</a:t>
            </a:r>
            <a:r>
              <a:rPr lang="en-GB"/>
              <a:t> [Accessed 24 November 2022].</a:t>
            </a:r>
            <a:endParaRPr lang="en-GB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85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728"/>
    </mc:Choice>
    <mc:Fallback>
      <p:transition spd="slow" advTm="2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112" y="1729329"/>
            <a:ext cx="7200000" cy="912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dirty="0"/>
              <a:t>How can cloud computing be used to identify sporting talent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6111" y="2862787"/>
            <a:ext cx="6788495" cy="1024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GB" dirty="0" smtClean="0"/>
              <a:t>How </a:t>
            </a:r>
            <a:r>
              <a:rPr lang="en-GB" dirty="0"/>
              <a:t>can cloud computing be used to identify talent in nine year old children</a:t>
            </a:r>
            <a:r>
              <a:rPr lang="en-GB" dirty="0" smtClean="0"/>
              <a:t>?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6112" y="3963231"/>
            <a:ext cx="6788495" cy="10240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0"/>
            <a:r>
              <a:rPr lang="en-GB" dirty="0" smtClean="0"/>
              <a:t>Can </a:t>
            </a:r>
            <a:r>
              <a:rPr lang="en-GB" dirty="0"/>
              <a:t>the same model identify undiscovered potential talent in others?</a:t>
            </a: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13900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49"/>
    </mc:Choice>
    <mc:Fallback>
      <p:transition spd="slow" advTm="31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5" grpId="0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4.8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8.9|11.5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1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1E5155"/>
    </a:dk2>
    <a:lt2>
      <a:srgbClr val="EBEBEB"/>
    </a:lt2>
    <a:accent1>
      <a:srgbClr val="B01513"/>
    </a:accent1>
    <a:accent2>
      <a:srgbClr val="EA6312"/>
    </a:accent2>
    <a:accent3>
      <a:srgbClr val="E6B729"/>
    </a:accent3>
    <a:accent4>
      <a:srgbClr val="6AAC90"/>
    </a:accent4>
    <a:accent5>
      <a:srgbClr val="54849A"/>
    </a:accent5>
    <a:accent6>
      <a:srgbClr val="9E5E9B"/>
    </a:accent6>
    <a:hlink>
      <a:srgbClr val="58C1BA"/>
    </a:hlink>
    <a:folHlink>
      <a:srgbClr val="9DFFC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756</TotalTime>
  <Words>625</Words>
  <Application>Microsoft Office PowerPoint</Application>
  <PresentationFormat>Widescreen</PresentationFormat>
  <Paragraphs>75</Paragraphs>
  <Slides>15</Slides>
  <Notes>2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Times New Roman</vt:lpstr>
      <vt:lpstr>Wingdings 3</vt:lpstr>
      <vt:lpstr>Ion</vt:lpstr>
      <vt:lpstr>   Richard Meadows 12688825   Research Proposal Research Methods and Professional Practice MSc Cyber Security University of Essex (Online) November 2022  Sports Talent Identification Using Cloud Computing</vt:lpstr>
      <vt:lpstr>Introduction</vt:lpstr>
      <vt:lpstr>The Current State of Talent Identification</vt:lpstr>
      <vt:lpstr>The Current State of Talent Identification</vt:lpstr>
      <vt:lpstr>PowerPoint Presentation</vt:lpstr>
      <vt:lpstr>PowerPoint Presentation</vt:lpstr>
      <vt:lpstr>The Use of Cloud Computing in Talent Identification </vt:lpstr>
      <vt:lpstr>Research Question</vt:lpstr>
      <vt:lpstr>Research Question</vt:lpstr>
      <vt:lpstr>Aims and Objectives</vt:lpstr>
      <vt:lpstr>Methodology</vt:lpstr>
      <vt:lpstr>PowerPoint Presentation</vt:lpstr>
      <vt:lpstr>Ethical Considerations and Risk Assessment</vt:lpstr>
      <vt:lpstr>Timeline of Activities</vt:lpstr>
      <vt:lpstr>References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  Richard Meadows 12688825   Research Proposal Research Methods and Professional Practice MSc Cyber Security University of Essex (Online) November 2022</dc:title>
  <dc:creator>Richard</dc:creator>
  <cp:lastModifiedBy>Richard Meadows</cp:lastModifiedBy>
  <cp:revision>151</cp:revision>
  <dcterms:created xsi:type="dcterms:W3CDTF">2022-11-24T14:06:34Z</dcterms:created>
  <dcterms:modified xsi:type="dcterms:W3CDTF">2022-11-25T23:39:27Z</dcterms:modified>
</cp:coreProperties>
</file>